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1"/>
    <p:restoredTop sz="94695"/>
  </p:normalViewPr>
  <p:slideViewPr>
    <p:cSldViewPr>
      <p:cViewPr varScale="1">
        <p:scale>
          <a:sx n="143" d="100"/>
          <a:sy n="143" d="100"/>
        </p:scale>
        <p:origin x="564" y="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D1411-9398-4AC5-8DD9-F36A3B132A9E}" type="datetimeFigureOut">
              <a:rPr lang="it-IT" smtClean="0"/>
              <a:pPr/>
              <a:t>09/03/2021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3315E-DCB7-41D6-B3DD-9422C140DF2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09/03/2021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r2lx818yOk&amp;feature=emb_titl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0ymbAUGDTg&amp;feature=emb_title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03B3873F-0123-734F-B1F0-F5C033363C7F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7CE13A0-9924-7F45-A884-251D831B0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642" y="0"/>
            <a:ext cx="7665357" cy="514350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6E62A9AF-746E-1A45-B3A9-B5103AB4FD6F}"/>
              </a:ext>
            </a:extLst>
          </p:cNvPr>
          <p:cNvSpPr txBox="1">
            <a:spLocks/>
          </p:cNvSpPr>
          <p:nvPr/>
        </p:nvSpPr>
        <p:spPr bwMode="auto">
          <a:xfrm>
            <a:off x="179512" y="305752"/>
            <a:ext cx="66246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it-IT" sz="5400" b="1">
                <a:solidFill>
                  <a:schemeClr val="bg1"/>
                </a:solidFill>
              </a:rPr>
              <a:t>Coordinamento </a:t>
            </a:r>
            <a:br>
              <a:rPr lang="it-IT" sz="5400" b="1" dirty="0">
                <a:solidFill>
                  <a:schemeClr val="bg1"/>
                </a:solidFill>
              </a:rPr>
            </a:br>
            <a:r>
              <a:rPr lang="it-IT" sz="5400" b="1" dirty="0">
                <a:solidFill>
                  <a:schemeClr val="bg1"/>
                </a:solidFill>
              </a:rPr>
              <a:t>e regolazione</a:t>
            </a:r>
            <a:endParaRPr lang="it-IT" altLang="it-IT" sz="5400" dirty="0">
              <a:solidFill>
                <a:schemeClr val="bg1"/>
              </a:solidFill>
            </a:endParaRPr>
          </a:p>
        </p:txBody>
      </p:sp>
      <p:pic>
        <p:nvPicPr>
          <p:cNvPr id="14" name="Immagine 9" descr="logo lattes bianco.psd">
            <a:extLst>
              <a:ext uri="{FF2B5EF4-FFF2-40B4-BE49-F238E27FC236}">
                <a16:creationId xmlns:a16="http://schemas.microsoft.com/office/drawing/2014/main" id="{41152F87-A0E2-5B4D-BE11-4660DE3E5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52" y="4011910"/>
            <a:ext cx="947738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904C3941-059F-2C48-8615-A17007DB2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09366"/>
            <a:ext cx="6575982" cy="313413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857250"/>
          </a:xfrm>
        </p:spPr>
        <p:txBody>
          <a:bodyPr>
            <a:normAutofit/>
          </a:bodyPr>
          <a:lstStyle/>
          <a:p>
            <a:r>
              <a:rPr lang="it-IT" altLang="it-IT" b="1" dirty="0">
                <a:solidFill>
                  <a:srgbClr val="800000"/>
                </a:solidFill>
              </a:rPr>
              <a:t>Il cervello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2" y="785819"/>
            <a:ext cx="7786742" cy="1497899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Il </a:t>
            </a:r>
            <a:r>
              <a:rPr lang="it-IT" sz="1600" b="1" dirty="0"/>
              <a:t>cervello </a:t>
            </a:r>
            <a:r>
              <a:rPr lang="it-IT" sz="1600" dirty="0"/>
              <a:t>è diviso in due </a:t>
            </a:r>
            <a:r>
              <a:rPr lang="it-IT" sz="1600" b="1" dirty="0"/>
              <a:t>emisferi cerebrali</a:t>
            </a:r>
            <a:r>
              <a:rPr lang="it-IT" sz="1600" dirty="0"/>
              <a:t> separati nella parte superiore da un solco, ma collegati tra loro da un fascio trasversale di fibre nervose, il </a:t>
            </a:r>
            <a:r>
              <a:rPr lang="it-IT" sz="1600" b="1" dirty="0"/>
              <a:t>corpo calloso</a:t>
            </a:r>
            <a:r>
              <a:rPr lang="it-IT" sz="1600" dirty="0"/>
              <a:t>. </a:t>
            </a:r>
          </a:p>
          <a:p>
            <a:pPr marL="0">
              <a:buNone/>
            </a:pPr>
            <a:r>
              <a:rPr lang="it-IT" sz="1600" dirty="0"/>
              <a:t>Nel cervello la sostanza grigia si trova all’esterno e costituisce la </a:t>
            </a:r>
            <a:r>
              <a:rPr lang="it-IT" sz="1600" b="1" dirty="0"/>
              <a:t>corteccia cerebrale</a:t>
            </a:r>
            <a:r>
              <a:rPr lang="it-IT" sz="1600" dirty="0"/>
              <a:t>; </a:t>
            </a:r>
            <a:br>
              <a:rPr lang="it-IT" sz="1600" dirty="0"/>
            </a:br>
            <a:r>
              <a:rPr lang="it-IT" sz="1600" dirty="0"/>
              <a:t>la sostanza bianca si trova all’interno ed è formata da fibre di collegamento. </a:t>
            </a:r>
            <a:br>
              <a:rPr lang="it-IT" sz="1600" dirty="0"/>
            </a:br>
            <a:r>
              <a:rPr lang="it-IT" sz="1600" dirty="0"/>
              <a:t>È suddivisa in </a:t>
            </a:r>
            <a:r>
              <a:rPr lang="it-IT" sz="1600" b="1" dirty="0"/>
              <a:t>lobi</a:t>
            </a:r>
            <a:r>
              <a:rPr lang="it-IT" sz="1600" dirty="0"/>
              <a:t>, con </a:t>
            </a:r>
            <a:r>
              <a:rPr lang="it-IT" sz="1600" b="1" dirty="0"/>
              <a:t>aree</a:t>
            </a:r>
            <a:r>
              <a:rPr lang="it-IT" sz="1600" dirty="0"/>
              <a:t> preposte a funzioni diverse (motorie, sensitive e psichiche). </a:t>
            </a: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8CFC6C9D-0BBE-D843-82DB-DC2DD6FEC3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857250"/>
          </a:xfrm>
        </p:spPr>
        <p:txBody>
          <a:bodyPr>
            <a:normAutofit/>
          </a:bodyPr>
          <a:lstStyle/>
          <a:p>
            <a:r>
              <a:rPr lang="it-IT" altLang="it-IT" b="1" dirty="0">
                <a:solidFill>
                  <a:srgbClr val="800000"/>
                </a:solidFill>
              </a:rPr>
              <a:t>Il cervello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2" y="785819"/>
            <a:ext cx="7786742" cy="3457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1600" dirty="0"/>
              <a:t>All’interno del cervello si trovano il talamo e l’ipotalamo.</a:t>
            </a:r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36B1BA0D-F9AB-B44B-94B2-306A604519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42E0462-29E7-2F47-A6E4-DAF9FD2668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5" t="-5789" r="1" b="-3511"/>
          <a:stretch/>
        </p:blipFill>
        <p:spPr>
          <a:xfrm>
            <a:off x="4981853" y="1357399"/>
            <a:ext cx="3834455" cy="3456384"/>
          </a:xfrm>
          <a:prstGeom prst="rect">
            <a:avLst/>
          </a:prstGeom>
          <a:noFill/>
          <a:ln w="57150">
            <a:solidFill>
              <a:srgbClr val="E6B9B8"/>
            </a:solidFill>
            <a:miter lim="800000"/>
            <a:headEnd/>
            <a:tailEnd/>
          </a:ln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7F972658-7725-B042-8724-C160A72272A9}"/>
              </a:ext>
            </a:extLst>
          </p:cNvPr>
          <p:cNvSpPr txBox="1">
            <a:spLocks/>
          </p:cNvSpPr>
          <p:nvPr/>
        </p:nvSpPr>
        <p:spPr>
          <a:xfrm>
            <a:off x="571472" y="1275606"/>
            <a:ext cx="4216552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Font typeface="Arial" pitchFamily="34" charset="0"/>
              <a:buNone/>
            </a:pPr>
            <a:r>
              <a:rPr lang="it-IT" sz="1600" dirty="0"/>
              <a:t>Il </a:t>
            </a:r>
            <a:r>
              <a:rPr lang="it-IT" sz="1600" b="1" dirty="0"/>
              <a:t>talamo </a:t>
            </a:r>
            <a:r>
              <a:rPr lang="it-IT" sz="1600" dirty="0"/>
              <a:t>smista le informazioni sensoriali provenienti dagli organi di senso verso le varie parti della corteccia e in parte le elabora.</a:t>
            </a:r>
          </a:p>
          <a:p>
            <a:pPr marL="0">
              <a:buFont typeface="Arial" pitchFamily="34" charset="0"/>
              <a:buNone/>
            </a:pPr>
            <a:r>
              <a:rPr lang="it-IT" sz="1600" dirty="0"/>
              <a:t>L’</a:t>
            </a:r>
            <a:r>
              <a:rPr lang="it-IT" sz="1600" b="1" dirty="0"/>
              <a:t>ipotalamo </a:t>
            </a:r>
            <a:r>
              <a:rPr lang="it-IT" sz="1600" dirty="0"/>
              <a:t>coordina molte funzioni vitali, come l’assunzione e l’eliminazione dell’acqua e </a:t>
            </a:r>
            <a:br>
              <a:rPr lang="it-IT" sz="1600" dirty="0"/>
            </a:br>
            <a:r>
              <a:rPr lang="it-IT" sz="1600" dirty="0"/>
              <a:t>la temperatura corporea. L’ipotalamo è la sede delle emozioni (paura, rabbia, piacere, ecc.) </a:t>
            </a:r>
            <a:br>
              <a:rPr lang="it-IT" sz="1600" dirty="0"/>
            </a:br>
            <a:r>
              <a:rPr lang="it-IT" sz="1600" dirty="0"/>
              <a:t>ed emette anche delle sostanze, chiamate neurosecrezioni, che arrivano</a:t>
            </a:r>
            <a:br>
              <a:rPr lang="it-IT" sz="1600" dirty="0"/>
            </a:br>
            <a:r>
              <a:rPr lang="it-IT" sz="1600" dirty="0"/>
              <a:t>all’</a:t>
            </a:r>
            <a:r>
              <a:rPr lang="it-IT" sz="1600" b="1" dirty="0"/>
              <a:t>ipofis</a:t>
            </a:r>
            <a:r>
              <a:rPr lang="it-IT" sz="1600" dirty="0"/>
              <a:t>i, una ghiandola che regola l’azione di molte altre ghiandole; quindi il sistema nervoso e quello endocrino sono collegati attraverso l’ipotalamo e l’ipofisi.</a:t>
            </a:r>
            <a:endParaRPr lang="it-IT" sz="1400" dirty="0"/>
          </a:p>
          <a:p>
            <a:pPr>
              <a:buFont typeface="Arial" pitchFamily="34" charset="0"/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1487"/>
            <a:ext cx="8229600" cy="857250"/>
          </a:xfrm>
        </p:spPr>
        <p:txBody>
          <a:bodyPr>
            <a:normAutofit/>
          </a:bodyPr>
          <a:lstStyle/>
          <a:p>
            <a:r>
              <a:rPr lang="it-IT" altLang="it-IT" b="1" dirty="0">
                <a:solidFill>
                  <a:srgbClr val="800000"/>
                </a:solidFill>
              </a:rPr>
              <a:t>Cervelletto e midollo allungato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930181"/>
            <a:ext cx="3495902" cy="3513728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Il </a:t>
            </a:r>
            <a:r>
              <a:rPr lang="it-IT" sz="1600" b="1" dirty="0"/>
              <a:t>cervelletto </a:t>
            </a:r>
            <a:r>
              <a:rPr lang="it-IT" sz="1600" dirty="0"/>
              <a:t>si trova sotto il cervello, nella sua parte posteriore. È anch’esso formato da sostanza grigia all’esterno e sostanza bianca all’interno. Il cervelletto controlla l’</a:t>
            </a:r>
            <a:r>
              <a:rPr lang="it-IT" sz="1600" b="1" dirty="0"/>
              <a:t>organizzazione dei movimenti </a:t>
            </a:r>
            <a:r>
              <a:rPr lang="it-IT" sz="1600" dirty="0"/>
              <a:t>e l’</a:t>
            </a:r>
            <a:r>
              <a:rPr lang="it-IT" sz="1600" b="1" dirty="0"/>
              <a:t>equilibrio</a:t>
            </a:r>
            <a:r>
              <a:rPr lang="it-IT" sz="1600" dirty="0"/>
              <a:t>.</a:t>
            </a:r>
          </a:p>
          <a:p>
            <a:pPr marL="0">
              <a:buNone/>
            </a:pPr>
            <a:r>
              <a:rPr lang="it-IT" sz="1600" dirty="0"/>
              <a:t>Il </a:t>
            </a:r>
            <a:r>
              <a:rPr lang="it-IT" sz="1600" b="1" dirty="0"/>
              <a:t>midollo allungato </a:t>
            </a:r>
            <a:r>
              <a:rPr lang="it-IT" sz="1600" dirty="0"/>
              <a:t>fa comunicare l’encefalo con il midollo spinale. </a:t>
            </a:r>
            <a:br>
              <a:rPr lang="it-IT" sz="1600" dirty="0"/>
            </a:br>
            <a:r>
              <a:rPr lang="it-IT" sz="1600" dirty="0"/>
              <a:t>Al contrario di queste due strutture, ha parte della sostanza grigia all’interno. Controlla alcune </a:t>
            </a:r>
            <a:r>
              <a:rPr lang="it-IT" sz="1600" b="1" dirty="0"/>
              <a:t>funzioni vitali</a:t>
            </a:r>
            <a:r>
              <a:rPr lang="it-IT" sz="1600" dirty="0"/>
              <a:t>, come </a:t>
            </a:r>
            <a:br>
              <a:rPr lang="it-IT" sz="1600" dirty="0"/>
            </a:br>
            <a:r>
              <a:rPr lang="it-IT" sz="1600" dirty="0"/>
              <a:t>la </a:t>
            </a:r>
            <a:r>
              <a:rPr lang="it-IT" sz="1600" b="1" dirty="0"/>
              <a:t>respirazione</a:t>
            </a:r>
            <a:r>
              <a:rPr lang="it-IT" sz="1600" dirty="0"/>
              <a:t>, il </a:t>
            </a:r>
            <a:r>
              <a:rPr lang="it-IT" sz="1600" b="1" dirty="0"/>
              <a:t>battito del cuore </a:t>
            </a:r>
            <a:r>
              <a:rPr lang="it-IT" sz="1600" dirty="0"/>
              <a:t>e alcuni </a:t>
            </a:r>
            <a:r>
              <a:rPr lang="it-IT" sz="1600" b="1" dirty="0"/>
              <a:t>riflessi</a:t>
            </a:r>
            <a:r>
              <a:rPr lang="it-IT" sz="1600" dirty="0"/>
              <a:t>, come la tosse. </a:t>
            </a: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4806C45B-B2C0-4C48-A90D-FE15E5C1B3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24C9AB8-9E91-9640-A0B4-EA09287BAB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50" r="-4999"/>
          <a:stretch/>
        </p:blipFill>
        <p:spPr>
          <a:xfrm>
            <a:off x="4211960" y="1091109"/>
            <a:ext cx="4536504" cy="3352800"/>
          </a:xfrm>
          <a:prstGeom prst="rect">
            <a:avLst/>
          </a:prstGeom>
          <a:noFill/>
          <a:ln w="57150">
            <a:solidFill>
              <a:srgbClr val="E6B9B8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E685BFA8-BFA5-CD4C-88F3-E69583CAA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2" t="-3836" r="2938" b="2842"/>
          <a:stretch/>
        </p:blipFill>
        <p:spPr>
          <a:xfrm>
            <a:off x="4497229" y="987574"/>
            <a:ext cx="4467260" cy="3791358"/>
          </a:xfrm>
          <a:prstGeom prst="rect">
            <a:avLst/>
          </a:prstGeom>
          <a:noFill/>
          <a:ln w="57150">
            <a:solidFill>
              <a:srgbClr val="E6B9B8"/>
            </a:solidFill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-6826"/>
            <a:ext cx="8229600" cy="857250"/>
          </a:xfrm>
        </p:spPr>
        <p:txBody>
          <a:bodyPr>
            <a:normAutofit/>
          </a:bodyPr>
          <a:lstStyle/>
          <a:p>
            <a:r>
              <a:rPr lang="it-IT" altLang="it-IT" b="1" dirty="0">
                <a:solidFill>
                  <a:srgbClr val="800000"/>
                </a:solidFill>
              </a:rPr>
              <a:t>Il midollo spinale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2" y="778993"/>
            <a:ext cx="3856512" cy="4071947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Il </a:t>
            </a:r>
            <a:r>
              <a:rPr lang="it-IT" sz="1600" b="1" dirty="0"/>
              <a:t>midollo spinale </a:t>
            </a:r>
            <a:r>
              <a:rPr lang="it-IT" sz="1600" dirty="0"/>
              <a:t>è un cordone biancastro che occupa gran parte del canale vertebrale.</a:t>
            </a:r>
            <a:br>
              <a:rPr lang="it-IT" sz="1600" dirty="0"/>
            </a:br>
            <a:r>
              <a:rPr lang="it-IT" sz="1600" dirty="0"/>
              <a:t>Nel midollo spinale la sostanza bianca, costituita dalle fibre nervose, si trova all’esterno e la sostanza grigia si trova all’interno, assumendo una caratteristica struttura a forma di H. Le aste della “H” sono chiamate </a:t>
            </a:r>
            <a:r>
              <a:rPr lang="it-IT" sz="1600" b="1" dirty="0"/>
              <a:t>corna</a:t>
            </a:r>
            <a:r>
              <a:rPr lang="it-IT" sz="1600" dirty="0"/>
              <a:t>. </a:t>
            </a:r>
          </a:p>
          <a:p>
            <a:pPr marL="0">
              <a:buNone/>
            </a:pPr>
            <a:r>
              <a:rPr lang="it-IT" sz="1600" dirty="0"/>
              <a:t>Alle </a:t>
            </a:r>
            <a:r>
              <a:rPr lang="it-IT" sz="1600" b="1" dirty="0"/>
              <a:t>corna posteriori </a:t>
            </a:r>
            <a:r>
              <a:rPr lang="it-IT" sz="1600" dirty="0"/>
              <a:t>arrivano gli </a:t>
            </a:r>
            <a:r>
              <a:rPr lang="it-IT" sz="1600" b="1" dirty="0"/>
              <a:t>impulsi</a:t>
            </a:r>
            <a:r>
              <a:rPr lang="it-IT" sz="1600" dirty="0"/>
              <a:t> </a:t>
            </a:r>
            <a:br>
              <a:rPr lang="it-IT" sz="1600" dirty="0"/>
            </a:br>
            <a:r>
              <a:rPr lang="it-IT" sz="1600" dirty="0"/>
              <a:t>che vengono dagli </a:t>
            </a:r>
            <a:r>
              <a:rPr lang="it-IT" sz="1600" b="1" dirty="0"/>
              <a:t>organi di senso</a:t>
            </a:r>
            <a:r>
              <a:rPr lang="it-IT" sz="1600" dirty="0"/>
              <a:t>, destinati al cervello (“ho freddo ̋).</a:t>
            </a:r>
          </a:p>
          <a:p>
            <a:pPr marL="0">
              <a:buNone/>
            </a:pPr>
            <a:r>
              <a:rPr lang="it-IT" sz="1600" dirty="0"/>
              <a:t>Dalle </a:t>
            </a:r>
            <a:r>
              <a:rPr lang="it-IT" sz="1600" b="1" dirty="0"/>
              <a:t>corna anteriori </a:t>
            </a:r>
            <a:r>
              <a:rPr lang="it-IT" sz="1600" dirty="0"/>
              <a:t>partono le </a:t>
            </a:r>
            <a:r>
              <a:rPr lang="it-IT" sz="1600" b="1" dirty="0"/>
              <a:t>fibre</a:t>
            </a:r>
            <a:r>
              <a:rPr lang="it-IT" sz="1600" dirty="0"/>
              <a:t> che portano gli </a:t>
            </a:r>
            <a:r>
              <a:rPr lang="it-IT" sz="1600" b="1" dirty="0"/>
              <a:t>impulsi elaborati in risposta </a:t>
            </a:r>
            <a:br>
              <a:rPr lang="it-IT" sz="1600" b="1" dirty="0"/>
            </a:br>
            <a:r>
              <a:rPr lang="it-IT" sz="1600" dirty="0"/>
              <a:t>dal cervello (“mi metto un maglione ̋).</a:t>
            </a:r>
          </a:p>
          <a:p>
            <a:pPr marL="0">
              <a:buNone/>
            </a:pPr>
            <a:r>
              <a:rPr lang="it-IT" sz="1600" dirty="0"/>
              <a:t>Quello che si compie è un </a:t>
            </a:r>
            <a:r>
              <a:rPr lang="it-IT" sz="1600" b="1" dirty="0"/>
              <a:t>atto cosciente </a:t>
            </a:r>
            <a:r>
              <a:rPr lang="it-IT" sz="1600" dirty="0"/>
              <a:t>perché mediato dal </a:t>
            </a:r>
            <a:r>
              <a:rPr lang="it-IT" sz="1600" b="1" dirty="0"/>
              <a:t>cervello</a:t>
            </a:r>
            <a:r>
              <a:rPr lang="it-IT" sz="1600" dirty="0"/>
              <a:t>.</a:t>
            </a:r>
          </a:p>
          <a:p>
            <a:pPr>
              <a:buNone/>
            </a:pPr>
            <a:br>
              <a:rPr lang="it-IT" sz="1600" dirty="0"/>
            </a:br>
            <a:endParaRPr lang="it-IT" sz="1600" dirty="0"/>
          </a:p>
          <a:p>
            <a:pPr>
              <a:buNone/>
            </a:pPr>
            <a:endParaRPr lang="it-IT" sz="1600" dirty="0"/>
          </a:p>
          <a:p>
            <a:pPr>
              <a:buNone/>
            </a:pPr>
            <a:br>
              <a:rPr lang="it-IT" sz="1400" dirty="0"/>
            </a:b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E6158D6D-A8A0-4A49-B788-1A216D10B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9E05D7E5-6856-FE40-8ECF-41BA0606A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51670"/>
            <a:ext cx="4838700" cy="3009900"/>
          </a:xfrm>
          <a:prstGeom prst="rect">
            <a:avLst/>
          </a:prstGeom>
          <a:noFill/>
          <a:ln w="57150">
            <a:solidFill>
              <a:srgbClr val="E6B9B8"/>
            </a:solidFill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857250"/>
          </a:xfrm>
        </p:spPr>
        <p:txBody>
          <a:bodyPr>
            <a:normAutofit/>
          </a:bodyPr>
          <a:lstStyle/>
          <a:p>
            <a:r>
              <a:rPr lang="it-IT" altLang="it-IT" b="1" dirty="0">
                <a:solidFill>
                  <a:srgbClr val="800000"/>
                </a:solidFill>
              </a:rPr>
              <a:t>Il midollo spinale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2" y="785819"/>
            <a:ext cx="7816952" cy="100329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1600" b="1" dirty="0">
                <a:solidFill>
                  <a:srgbClr val="C00000"/>
                </a:solidFill>
              </a:rPr>
              <a:t>I riflessi</a:t>
            </a:r>
          </a:p>
          <a:p>
            <a:pPr marL="0">
              <a:buNone/>
            </a:pPr>
            <a:r>
              <a:rPr lang="it-IT" sz="1600" dirty="0"/>
              <a:t>Il midollo spinale è anche sede di alcuni </a:t>
            </a:r>
            <a:r>
              <a:rPr lang="it-IT" sz="1600" b="1" dirty="0"/>
              <a:t>riflessi</a:t>
            </a:r>
            <a:r>
              <a:rPr lang="it-IT" sz="1600" dirty="0"/>
              <a:t>, che sono </a:t>
            </a:r>
            <a:r>
              <a:rPr lang="it-IT" sz="1600" b="1" dirty="0"/>
              <a:t>risposte immediate e involontarie a uno stimolo</a:t>
            </a:r>
            <a:r>
              <a:rPr lang="it-IT" sz="1600" dirty="0"/>
              <a:t>.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AE077B40-384B-3140-B689-BA3F4BD2A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3A6D6EB6-94B5-2948-A9BF-3086505027F0}"/>
              </a:ext>
            </a:extLst>
          </p:cNvPr>
          <p:cNvSpPr txBox="1">
            <a:spLocks/>
          </p:cNvSpPr>
          <p:nvPr/>
        </p:nvSpPr>
        <p:spPr>
          <a:xfrm>
            <a:off x="574284" y="1784237"/>
            <a:ext cx="3280448" cy="2803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None/>
            </a:pPr>
            <a:r>
              <a:rPr lang="it-IT" sz="1600" dirty="0"/>
              <a:t>Come puoi vedere dall’immagine, </a:t>
            </a:r>
            <a:br>
              <a:rPr lang="it-IT" sz="1600" dirty="0"/>
            </a:br>
            <a:r>
              <a:rPr lang="it-IT" sz="1600" dirty="0"/>
              <a:t>nel caso dei riflessi l’informazione non va al cervello ma </a:t>
            </a:r>
            <a:r>
              <a:rPr lang="it-IT" sz="1600" b="1" dirty="0"/>
              <a:t>è la sostanza grigia del midollo ad attivare </a:t>
            </a:r>
            <a:br>
              <a:rPr lang="it-IT" sz="1600" b="1" dirty="0"/>
            </a:br>
            <a:r>
              <a:rPr lang="it-IT" sz="1600" b="1" dirty="0"/>
              <a:t>il neurone motorio</a:t>
            </a:r>
            <a:r>
              <a:rPr lang="it-IT" sz="1600" dirty="0"/>
              <a:t>. </a:t>
            </a:r>
          </a:p>
          <a:p>
            <a:pPr marL="0">
              <a:buNone/>
            </a:pPr>
            <a:r>
              <a:rPr lang="it-IT" sz="1600" dirty="0"/>
              <a:t>Queste risposte immediate sono una forma di </a:t>
            </a:r>
            <a:r>
              <a:rPr lang="it-IT" sz="1600" b="1" dirty="0"/>
              <a:t>difesa</a:t>
            </a:r>
            <a:r>
              <a:rPr lang="it-IT" sz="1600" dirty="0"/>
              <a:t> dell’organismo. </a:t>
            </a:r>
            <a:br>
              <a:rPr lang="it-IT" sz="1600" dirty="0"/>
            </a:br>
            <a:r>
              <a:rPr lang="it-IT" sz="1600" dirty="0"/>
              <a:t>Ad esempio, quando tocchi qualcosa che brucia, ritiri immediatamente </a:t>
            </a:r>
            <a:br>
              <a:rPr lang="it-IT" sz="1600" dirty="0"/>
            </a:br>
            <a:r>
              <a:rPr lang="it-IT" sz="1600" dirty="0"/>
              <a:t>la mano: è una reazione automatica di difesa del tuo corpo.</a:t>
            </a:r>
            <a:endParaRPr lang="it-IT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7122EB2B-EFC9-CA45-8F8A-B724F227AC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501">
            <a:off x="5101111" y="1011274"/>
            <a:ext cx="3534510" cy="377293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857250"/>
          </a:xfrm>
        </p:spPr>
        <p:txBody>
          <a:bodyPr>
            <a:normAutofit/>
          </a:bodyPr>
          <a:lstStyle/>
          <a:p>
            <a:r>
              <a:rPr lang="it-IT" altLang="it-IT" b="1" dirty="0">
                <a:solidFill>
                  <a:srgbClr val="800000"/>
                </a:solidFill>
              </a:rPr>
              <a:t>Il sistema nervoso periferico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2" y="785819"/>
            <a:ext cx="4144544" cy="3802056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Il sistema nervoso periferico è formato da una </a:t>
            </a:r>
            <a:r>
              <a:rPr lang="it-IT" sz="1600" b="1" dirty="0"/>
              <a:t>rete di nervi </a:t>
            </a:r>
            <a:r>
              <a:rPr lang="it-IT" sz="1600" dirty="0"/>
              <a:t>che collega il sistema nervoso centrale ad ogni parte del corpo. </a:t>
            </a:r>
          </a:p>
          <a:p>
            <a:pPr>
              <a:buNone/>
            </a:pPr>
            <a:r>
              <a:rPr lang="it-IT" sz="1600" dirty="0"/>
              <a:t>In base alla loro </a:t>
            </a:r>
            <a:r>
              <a:rPr lang="it-IT" sz="1600" b="1" dirty="0"/>
              <a:t>funzione</a:t>
            </a:r>
            <a:r>
              <a:rPr lang="it-IT" sz="1600" dirty="0"/>
              <a:t> i nervi si dividono in: </a:t>
            </a:r>
          </a:p>
          <a:p>
            <a:r>
              <a:rPr lang="it-IT" sz="1600" b="1" dirty="0"/>
              <a:t>nervi sensoriali</a:t>
            </a:r>
            <a:r>
              <a:rPr lang="it-IT" sz="1600" dirty="0"/>
              <a:t>, che portano le informazioni raccolte dagli organi di senso all’encefalo; </a:t>
            </a:r>
          </a:p>
          <a:p>
            <a:r>
              <a:rPr lang="it-IT" sz="1600" b="1" dirty="0"/>
              <a:t>nervi motori</a:t>
            </a:r>
            <a:r>
              <a:rPr lang="it-IT" sz="1600" dirty="0"/>
              <a:t>, che trasmettono gli impulsi motori dall’encefalo ai muscoli; </a:t>
            </a:r>
          </a:p>
          <a:p>
            <a:r>
              <a:rPr lang="it-IT" sz="1600" b="1" dirty="0"/>
              <a:t>nervi misti</a:t>
            </a:r>
            <a:r>
              <a:rPr lang="it-IT" sz="1600" dirty="0"/>
              <a:t>, che contengono sia fibre sensoriali che motorie. </a:t>
            </a:r>
          </a:p>
          <a:p>
            <a:endParaRPr lang="it-IT" sz="1600" dirty="0"/>
          </a:p>
          <a:p>
            <a:pPr marL="0">
              <a:spcBef>
                <a:spcPts val="0"/>
              </a:spcBef>
              <a:buNone/>
            </a:pPr>
            <a:r>
              <a:rPr lang="it-IT" sz="1600" dirty="0"/>
              <a:t>Il sistema nervoso periferico è suddiviso in </a:t>
            </a:r>
            <a:r>
              <a:rPr lang="it-IT" sz="1600" b="1" dirty="0"/>
              <a:t>volontario</a:t>
            </a:r>
            <a:r>
              <a:rPr lang="it-IT" sz="1600" dirty="0"/>
              <a:t> e </a:t>
            </a:r>
            <a:r>
              <a:rPr lang="it-IT" sz="1600" b="1" dirty="0"/>
              <a:t>autonomo</a:t>
            </a:r>
            <a:r>
              <a:rPr lang="it-IT" sz="1600" dirty="0"/>
              <a:t>.</a:t>
            </a:r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DE34D0C9-6A66-5C48-B353-6891B4320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32">
            <a:extLst>
              <a:ext uri="{FF2B5EF4-FFF2-40B4-BE49-F238E27FC236}">
                <a16:creationId xmlns:a16="http://schemas.microsoft.com/office/drawing/2014/main" id="{A2F5CE0E-1948-6549-8C33-CDCB453B65A3}"/>
              </a:ext>
            </a:extLst>
          </p:cNvPr>
          <p:cNvSpPr>
            <a:spLocks noChangeArrowheads="1"/>
          </p:cNvSpPr>
          <p:nvPr/>
        </p:nvSpPr>
        <p:spPr bwMode="auto">
          <a:xfrm rot="21300000">
            <a:off x="4942943" y="1003687"/>
            <a:ext cx="3220753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it-IT" altLang="it-IT" sz="1400" b="1" dirty="0"/>
              <a:t>Un nervo visto al microscopio elettronico</a:t>
            </a:r>
            <a:endParaRPr lang="it-IT" altLang="it-IT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2" y="1694559"/>
            <a:ext cx="3928520" cy="2677391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b="1" dirty="0">
                <a:solidFill>
                  <a:srgbClr val="C00000"/>
                </a:solidFill>
              </a:rPr>
              <a:t>Il sistema nervoso volontario</a:t>
            </a:r>
            <a:br>
              <a:rPr lang="it-IT" sz="1600" dirty="0"/>
            </a:br>
            <a:r>
              <a:rPr lang="it-IT" sz="1600" dirty="0"/>
              <a:t>Nel </a:t>
            </a:r>
            <a:r>
              <a:rPr lang="it-IT" sz="1600" b="1" dirty="0"/>
              <a:t>sistema nervoso volontario </a:t>
            </a:r>
            <a:r>
              <a:rPr lang="it-IT" sz="1600" dirty="0"/>
              <a:t>o </a:t>
            </a:r>
            <a:r>
              <a:rPr lang="it-IT" sz="1600" b="1" dirty="0"/>
              <a:t>somatico </a:t>
            </a:r>
            <a:r>
              <a:rPr lang="it-IT" sz="1600" dirty="0"/>
              <a:t>le informazioni vengono trasportate</a:t>
            </a:r>
            <a:br>
              <a:rPr lang="it-IT" sz="1600" dirty="0"/>
            </a:br>
            <a:r>
              <a:rPr lang="it-IT" sz="1600" dirty="0"/>
              <a:t>dagli </a:t>
            </a:r>
            <a:r>
              <a:rPr lang="it-IT" sz="1600" b="1" dirty="0"/>
              <a:t>organi di senso </a:t>
            </a:r>
            <a:r>
              <a:rPr lang="it-IT" sz="1600" dirty="0"/>
              <a:t>al </a:t>
            </a:r>
            <a:r>
              <a:rPr lang="it-IT" sz="1600" b="1" dirty="0"/>
              <a:t>sistema nervoso centrale </a:t>
            </a:r>
            <a:r>
              <a:rPr lang="it-IT" sz="1600" dirty="0"/>
              <a:t>e gli impulsi nervosi sono trasmessi</a:t>
            </a:r>
            <a:br>
              <a:rPr lang="it-IT" sz="1600" dirty="0"/>
            </a:br>
            <a:r>
              <a:rPr lang="it-IT" sz="1600" dirty="0"/>
              <a:t>dal sistema nervoso centrale ai </a:t>
            </a:r>
            <a:r>
              <a:rPr lang="it-IT" sz="1600" b="1" dirty="0"/>
              <a:t>muscoli volontari</a:t>
            </a:r>
            <a:r>
              <a:rPr lang="it-IT" sz="1600" dirty="0"/>
              <a:t>.</a:t>
            </a:r>
            <a:br>
              <a:rPr lang="it-IT" sz="1600" dirty="0"/>
            </a:br>
            <a:r>
              <a:rPr lang="it-IT" sz="1600" dirty="0"/>
              <a:t>I nervi del sistema nervoso volontario si suddividono in </a:t>
            </a:r>
            <a:r>
              <a:rPr lang="it-IT" sz="1600" b="1" dirty="0"/>
              <a:t>nervi cranici </a:t>
            </a:r>
            <a:r>
              <a:rPr lang="it-IT" sz="1600" dirty="0"/>
              <a:t>e </a:t>
            </a:r>
            <a:r>
              <a:rPr lang="it-IT" sz="1600" b="1" dirty="0"/>
              <a:t>spinali</a:t>
            </a:r>
            <a:r>
              <a:rPr lang="it-IT" sz="1600" dirty="0"/>
              <a:t>. </a:t>
            </a: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27F5850A-1B05-2A4A-B523-22722090C6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521D315-ED23-AD4B-AFCC-2B0265AFB1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2" r="-3548" b="6410"/>
          <a:stretch/>
        </p:blipFill>
        <p:spPr>
          <a:xfrm>
            <a:off x="5364088" y="195486"/>
            <a:ext cx="2952328" cy="4715090"/>
          </a:xfrm>
          <a:prstGeom prst="rect">
            <a:avLst/>
          </a:prstGeom>
          <a:noFill/>
          <a:ln w="57150">
            <a:solidFill>
              <a:srgbClr val="E6B9B8"/>
            </a:solidFill>
            <a:miter lim="800000"/>
            <a:headEnd/>
            <a:tailEnd/>
          </a:ln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AE825487-0DFD-1646-B0BA-560300F9FF80}"/>
              </a:ext>
            </a:extLst>
          </p:cNvPr>
          <p:cNvSpPr txBox="1">
            <a:spLocks/>
          </p:cNvSpPr>
          <p:nvPr/>
        </p:nvSpPr>
        <p:spPr>
          <a:xfrm>
            <a:off x="500034" y="321453"/>
            <a:ext cx="4576022" cy="13862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380"/>
              </a:lnSpc>
            </a:pPr>
            <a:r>
              <a:rPr lang="it-IT" altLang="it-IT" b="1" dirty="0">
                <a:solidFill>
                  <a:srgbClr val="800000"/>
                </a:solidFill>
              </a:rPr>
              <a:t>Il sistema nervoso periferico</a:t>
            </a:r>
            <a:endParaRPr lang="it-IT" dirty="0"/>
          </a:p>
        </p:txBody>
      </p:sp>
      <p:sp>
        <p:nvSpPr>
          <p:cNvPr id="12" name="Rettangolo 32">
            <a:extLst>
              <a:ext uri="{FF2B5EF4-FFF2-40B4-BE49-F238E27FC236}">
                <a16:creationId xmlns:a16="http://schemas.microsoft.com/office/drawing/2014/main" id="{841A68C6-8BAB-1F40-A5E3-EE6AA7CFB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24" y="4218061"/>
            <a:ext cx="1116011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2DCDB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latin typeface="+mn-lt"/>
                <a:ea typeface="+mn-ea"/>
              </a:rPr>
              <a:t>Nervi spinali</a:t>
            </a:r>
            <a:endParaRPr lang="it-IT" sz="1400" dirty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857250"/>
          </a:xfrm>
        </p:spPr>
        <p:txBody>
          <a:bodyPr>
            <a:normAutofit/>
          </a:bodyPr>
          <a:lstStyle/>
          <a:p>
            <a:r>
              <a:rPr lang="it-IT" altLang="it-IT" b="1" dirty="0">
                <a:solidFill>
                  <a:srgbClr val="800000"/>
                </a:solidFill>
              </a:rPr>
              <a:t>Il sistema nervoso periferico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2" y="785819"/>
            <a:ext cx="5440688" cy="378621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1600" b="1" dirty="0">
                <a:solidFill>
                  <a:srgbClr val="C00000"/>
                </a:solidFill>
              </a:rPr>
              <a:t>Il sistema nervoso autonomo</a:t>
            </a:r>
          </a:p>
          <a:p>
            <a:pPr marL="0">
              <a:buNone/>
            </a:pPr>
            <a:r>
              <a:rPr lang="it-IT" sz="1600" dirty="0"/>
              <a:t> Il sistema nervoso autonomo controlla le </a:t>
            </a:r>
            <a:r>
              <a:rPr lang="it-IT" sz="1600" b="1" dirty="0"/>
              <a:t>funzioni di base </a:t>
            </a:r>
            <a:r>
              <a:rPr lang="it-IT" sz="1600" dirty="0"/>
              <a:t>del corpo, che non sono controllate dalla volontà. Sono le </a:t>
            </a:r>
            <a:r>
              <a:rPr lang="it-IT" sz="1600" b="1" dirty="0"/>
              <a:t>funzioni vegetative</a:t>
            </a:r>
            <a:r>
              <a:rPr lang="it-IT" sz="1600" dirty="0"/>
              <a:t>, quelle cioè che permettono le attività fondamentali per la vita, come la digestione, la respirazione e la circolazione.</a:t>
            </a:r>
          </a:p>
          <a:p>
            <a:pPr marL="0">
              <a:buNone/>
            </a:pPr>
            <a:r>
              <a:rPr lang="it-IT" sz="1600" dirty="0"/>
              <a:t> </a:t>
            </a:r>
          </a:p>
          <a:p>
            <a:pPr marL="0">
              <a:buNone/>
            </a:pPr>
            <a:r>
              <a:rPr lang="it-IT" sz="1600" dirty="0"/>
              <a:t>È formato dal </a:t>
            </a:r>
            <a:r>
              <a:rPr lang="it-IT" sz="1600" b="1" dirty="0"/>
              <a:t>sistema simpatico </a:t>
            </a:r>
            <a:r>
              <a:rPr lang="it-IT" sz="1600" dirty="0"/>
              <a:t>e dal </a:t>
            </a:r>
            <a:r>
              <a:rPr lang="it-IT" sz="1600" b="1" dirty="0"/>
              <a:t>sistema parasimpatico</a:t>
            </a:r>
            <a:r>
              <a:rPr lang="it-IT" sz="1600" dirty="0"/>
              <a:t>, che </a:t>
            </a:r>
            <a:r>
              <a:rPr lang="it-IT" sz="1600" b="1" dirty="0"/>
              <a:t>agiscono</a:t>
            </a:r>
            <a:r>
              <a:rPr lang="it-IT" sz="1600" dirty="0"/>
              <a:t> </a:t>
            </a:r>
            <a:r>
              <a:rPr lang="it-IT" sz="1600" b="1" dirty="0"/>
              <a:t>sugli stessi organi ma in maniera opposta</a:t>
            </a:r>
            <a:r>
              <a:rPr lang="it-IT" sz="1600" dirty="0"/>
              <a:t>: uno </a:t>
            </a:r>
            <a:r>
              <a:rPr lang="it-IT" sz="1600" b="1" dirty="0"/>
              <a:t>stimola</a:t>
            </a:r>
            <a:r>
              <a:rPr lang="it-IT" sz="1600" dirty="0"/>
              <a:t> le funzioni, l’altro le </a:t>
            </a:r>
            <a:r>
              <a:rPr lang="it-IT" sz="1600" b="1" dirty="0"/>
              <a:t>deprime</a:t>
            </a:r>
            <a:r>
              <a:rPr lang="it-IT" sz="1600" dirty="0"/>
              <a:t>. Ad esempio, il simpatico fa dilatare la pupilla, il parasimpatico la fa restringere.</a:t>
            </a:r>
            <a:br>
              <a:rPr lang="it-IT" sz="1600" dirty="0"/>
            </a:br>
            <a:r>
              <a:rPr lang="it-IT" sz="1600" dirty="0"/>
              <a:t>In generale, il </a:t>
            </a:r>
            <a:r>
              <a:rPr lang="it-IT" sz="1600" b="1" dirty="0"/>
              <a:t>sistema </a:t>
            </a:r>
            <a:r>
              <a:rPr lang="it-IT" sz="1600" dirty="0"/>
              <a:t>simpatico eccita le </a:t>
            </a:r>
            <a:r>
              <a:rPr lang="it-IT" sz="1600" b="1" dirty="0"/>
              <a:t>reazioni “di allarme”</a:t>
            </a:r>
            <a:r>
              <a:rPr lang="it-IT" sz="1600" dirty="0"/>
              <a:t> (aumenta il ritmo del respiro e il flusso del sangue, deprime altre funzioni come la digestione), il </a:t>
            </a:r>
            <a:r>
              <a:rPr lang="it-IT" sz="1600" b="1" dirty="0"/>
              <a:t>parasimpatico </a:t>
            </a:r>
            <a:r>
              <a:rPr lang="it-IT" sz="1600" dirty="0"/>
              <a:t>prevale nelle </a:t>
            </a:r>
            <a:r>
              <a:rPr lang="it-IT" sz="1600" b="1" dirty="0"/>
              <a:t>situazioni di tranquillità </a:t>
            </a:r>
            <a:r>
              <a:rPr lang="it-IT" sz="1600" dirty="0"/>
              <a:t>(eccita le funzioni di digestione </a:t>
            </a:r>
            <a:br>
              <a:rPr lang="it-IT" sz="1600" dirty="0"/>
            </a:br>
            <a:r>
              <a:rPr lang="it-IT" sz="1600" dirty="0"/>
              <a:t>e di escrezione, mantiene a un livello più basso le altre).</a:t>
            </a: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2BFDAAC5-D4D0-9A4D-ABEF-8B71CDE42F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3F950C8-5D8D-514A-9222-4369D7A2A7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399" y="1036193"/>
            <a:ext cx="2790840" cy="3695797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1487"/>
            <a:ext cx="8229600" cy="857250"/>
          </a:xfrm>
        </p:spPr>
        <p:txBody>
          <a:bodyPr>
            <a:normAutofit/>
          </a:bodyPr>
          <a:lstStyle/>
          <a:p>
            <a:r>
              <a:rPr lang="it-IT" altLang="it-IT" b="1" dirty="0">
                <a:solidFill>
                  <a:srgbClr val="800000"/>
                </a:solidFill>
              </a:rPr>
              <a:t>Il sistema endocrino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2" y="787307"/>
            <a:ext cx="7929618" cy="632316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Il sistema endocrino è formato dalle </a:t>
            </a:r>
            <a:r>
              <a:rPr lang="it-IT" sz="1600" b="1" dirty="0"/>
              <a:t>ghiandole endocrine</a:t>
            </a:r>
            <a:r>
              <a:rPr lang="it-IT" sz="1600" dirty="0"/>
              <a:t>, che producono delle sostanze, </a:t>
            </a:r>
            <a:br>
              <a:rPr lang="it-IT" sz="1600" dirty="0"/>
            </a:br>
            <a:r>
              <a:rPr lang="it-IT" sz="1600" dirty="0"/>
              <a:t>gli </a:t>
            </a:r>
            <a:r>
              <a:rPr lang="it-IT" sz="1600" b="1" dirty="0"/>
              <a:t>ormoni</a:t>
            </a:r>
            <a:r>
              <a:rPr lang="it-IT" sz="1600" dirty="0"/>
              <a:t>, che riversano direttamente nel sangue. </a:t>
            </a:r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D6281CE4-F893-9D47-A3A9-88DAB69AB5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BEF65D5-EF9C-DC4E-8E9C-4BE4B1753C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3" b="10831"/>
          <a:stretch/>
        </p:blipFill>
        <p:spPr>
          <a:xfrm>
            <a:off x="4572000" y="1563638"/>
            <a:ext cx="4321506" cy="3332609"/>
          </a:xfrm>
          <a:prstGeom prst="rect">
            <a:avLst/>
          </a:prstGeom>
          <a:noFill/>
          <a:ln w="57150">
            <a:solidFill>
              <a:srgbClr val="E6B9B8"/>
            </a:solidFill>
            <a:miter lim="800000"/>
            <a:headEnd/>
            <a:tailEnd/>
          </a:ln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56A5B81E-BE15-5D47-B4DB-EF9AF90B1CFF}"/>
              </a:ext>
            </a:extLst>
          </p:cNvPr>
          <p:cNvSpPr txBox="1">
            <a:spLocks/>
          </p:cNvSpPr>
          <p:nvPr/>
        </p:nvSpPr>
        <p:spPr>
          <a:xfrm>
            <a:off x="571472" y="1414408"/>
            <a:ext cx="3784504" cy="3481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None/>
            </a:pPr>
            <a:r>
              <a:rPr lang="it-IT" sz="1600" dirty="0"/>
              <a:t>Il sistema endocrino coordina le funzioni </a:t>
            </a:r>
            <a:br>
              <a:rPr lang="it-IT" sz="1600" dirty="0"/>
            </a:br>
            <a:r>
              <a:rPr lang="it-IT" sz="1600" dirty="0"/>
              <a:t>di base dell’organismo ed è controllato dal sistema nervoso attraverso l’</a:t>
            </a:r>
            <a:r>
              <a:rPr lang="it-IT" sz="1600" b="1" dirty="0"/>
              <a:t>ipotalamo</a:t>
            </a:r>
            <a:r>
              <a:rPr lang="it-IT" sz="1600" dirty="0"/>
              <a:t>. L’ipotalamo infatti regola l’attività dell’</a:t>
            </a:r>
            <a:r>
              <a:rPr lang="it-IT" sz="1600" b="1" dirty="0"/>
              <a:t>ipofisi</a:t>
            </a:r>
            <a:r>
              <a:rPr lang="it-IT" sz="1600" dirty="0"/>
              <a:t>, che a sua volta controlla </a:t>
            </a:r>
            <a:br>
              <a:rPr lang="it-IT" sz="1600" dirty="0"/>
            </a:br>
            <a:r>
              <a:rPr lang="it-IT" sz="1600" dirty="0"/>
              <a:t>e coordina le altre ghiandole. </a:t>
            </a:r>
          </a:p>
          <a:p>
            <a:pPr marL="0">
              <a:buNone/>
            </a:pPr>
            <a:r>
              <a:rPr lang="it-IT" sz="1600" dirty="0"/>
              <a:t>Ogni </a:t>
            </a:r>
            <a:r>
              <a:rPr lang="it-IT" sz="1600" b="1" dirty="0"/>
              <a:t>ormone</a:t>
            </a:r>
            <a:r>
              <a:rPr lang="it-IT" sz="1600" dirty="0"/>
              <a:t> prodotto dalle ghiandole è </a:t>
            </a:r>
            <a:br>
              <a:rPr lang="it-IT" sz="1600" dirty="0"/>
            </a:br>
            <a:r>
              <a:rPr lang="it-IT" sz="1600" dirty="0"/>
              <a:t>un </a:t>
            </a:r>
            <a:r>
              <a:rPr lang="it-IT" sz="1600" b="1" dirty="0"/>
              <a:t>messaggio chimico</a:t>
            </a:r>
            <a:r>
              <a:rPr lang="it-IT" sz="1600" dirty="0"/>
              <a:t> diretto a una precisa cellula o organo, che infatti sono chiamati </a:t>
            </a:r>
            <a:r>
              <a:rPr lang="it-IT" sz="1600" b="1" dirty="0"/>
              <a:t>cellula-bersagli</a:t>
            </a:r>
            <a:r>
              <a:rPr lang="it-IT" sz="1600" dirty="0"/>
              <a:t>o o o</a:t>
            </a:r>
            <a:r>
              <a:rPr lang="it-IT" sz="1600" b="1" dirty="0"/>
              <a:t>rgano-bersaglio</a:t>
            </a:r>
            <a:r>
              <a:rPr lang="it-IT" sz="1600" dirty="0"/>
              <a:t>. </a:t>
            </a:r>
            <a:br>
              <a:rPr lang="it-IT" sz="1600" dirty="0"/>
            </a:br>
            <a:r>
              <a:rPr lang="it-IT" sz="1600" dirty="0"/>
              <a:t>Il messaggio che trasmette l’ormone può stimolare o inibire (cioè rallentare o fermare) una certa funzione.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-13115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it-IT" altLang="it-IT" b="1" dirty="0">
                <a:solidFill>
                  <a:srgbClr val="800000"/>
                </a:solidFill>
              </a:rPr>
              <a:t>Le ghiandole endocrine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772703"/>
            <a:ext cx="5222954" cy="378621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1400" dirty="0"/>
              <a:t>Le principali ghiandole endocrine sono: </a:t>
            </a:r>
          </a:p>
          <a:p>
            <a:r>
              <a:rPr lang="it-IT" sz="1400" dirty="0"/>
              <a:t>l’</a:t>
            </a:r>
            <a:r>
              <a:rPr lang="it-IT" sz="1400" b="1" dirty="0"/>
              <a:t>ipofisi</a:t>
            </a:r>
            <a:r>
              <a:rPr lang="it-IT" sz="1400" dirty="0"/>
              <a:t>, che controlla l’azione di altre ghiandole e secerne ormoni come quello della crescita;</a:t>
            </a:r>
          </a:p>
          <a:p>
            <a:r>
              <a:rPr lang="it-IT" sz="1400" dirty="0"/>
              <a:t>l’</a:t>
            </a:r>
            <a:r>
              <a:rPr lang="it-IT" sz="1400" b="1" dirty="0"/>
              <a:t>epifisi</a:t>
            </a:r>
            <a:r>
              <a:rPr lang="it-IT" sz="1400" dirty="0"/>
              <a:t>, che produce la melatonina che regola il ritmo sonno-veglia; </a:t>
            </a:r>
          </a:p>
          <a:p>
            <a:r>
              <a:rPr lang="it-IT" sz="1400" dirty="0"/>
              <a:t>la </a:t>
            </a:r>
            <a:r>
              <a:rPr lang="it-IT" sz="1400" b="1" dirty="0"/>
              <a:t>tiroide</a:t>
            </a:r>
            <a:r>
              <a:rPr lang="it-IT" sz="1400" dirty="0"/>
              <a:t>, che produce ormoni che controllano il metabolismo; </a:t>
            </a:r>
          </a:p>
          <a:p>
            <a:r>
              <a:rPr lang="it-IT" sz="1400" dirty="0"/>
              <a:t>il </a:t>
            </a:r>
            <a:r>
              <a:rPr lang="it-IT" sz="1400" b="1" dirty="0"/>
              <a:t>timo</a:t>
            </a:r>
            <a:r>
              <a:rPr lang="it-IT" sz="1400" dirty="0"/>
              <a:t>, dove si sviluppano i linfociti T; </a:t>
            </a:r>
          </a:p>
          <a:p>
            <a:r>
              <a:rPr lang="it-IT" sz="1400" dirty="0"/>
              <a:t>le </a:t>
            </a:r>
            <a:r>
              <a:rPr lang="it-IT" sz="1400" b="1" dirty="0"/>
              <a:t>gonadi</a:t>
            </a:r>
            <a:r>
              <a:rPr lang="it-IT" sz="1400" dirty="0"/>
              <a:t>, che stimolano la comparsa dei caratteri sessuali secondari e producono le cellule sessuali; </a:t>
            </a:r>
          </a:p>
          <a:p>
            <a:r>
              <a:rPr lang="it-IT" sz="1400" dirty="0"/>
              <a:t>le </a:t>
            </a:r>
            <a:r>
              <a:rPr lang="it-IT" sz="1400" b="1" dirty="0"/>
              <a:t>ghiandole surrenali</a:t>
            </a:r>
            <a:r>
              <a:rPr lang="it-IT" sz="1400" dirty="0"/>
              <a:t>, divise in una zona esterna (produce ormoni fra cui il cortisone, che regola il metabolismo) e una zona interna (produce l’adrenalina, utile a reagire a un pericolo);</a:t>
            </a:r>
          </a:p>
          <a:p>
            <a:r>
              <a:rPr lang="it-IT" sz="1400" dirty="0"/>
              <a:t>le </a:t>
            </a:r>
            <a:r>
              <a:rPr lang="it-IT" sz="1400" b="1" dirty="0"/>
              <a:t>paratiroidi</a:t>
            </a:r>
            <a:r>
              <a:rPr lang="it-IT" sz="1400" dirty="0"/>
              <a:t>, che producono un ormone che favorisce </a:t>
            </a:r>
            <a:br>
              <a:rPr lang="it-IT" sz="1400" dirty="0"/>
            </a:br>
            <a:r>
              <a:rPr lang="it-IT" sz="1400" dirty="0"/>
              <a:t>il passaggio di calcio dalle ossa al sangue;</a:t>
            </a:r>
          </a:p>
          <a:p>
            <a:r>
              <a:rPr lang="it-IT" sz="1400" dirty="0"/>
              <a:t>le </a:t>
            </a:r>
            <a:r>
              <a:rPr lang="it-IT" sz="1400" b="1" dirty="0"/>
              <a:t>isole di Langerhans </a:t>
            </a:r>
            <a:r>
              <a:rPr lang="it-IT" sz="1400" dirty="0"/>
              <a:t>nel pancreas, che producono l’insulina, che riduce la quantità di glucosio nel sangue.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34E579D5-92B4-1A40-9047-677248E817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1320F72-8445-C14E-9A83-6C1E7CF1E5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81" b="6601"/>
          <a:stretch/>
        </p:blipFill>
        <p:spPr>
          <a:xfrm>
            <a:off x="5652120" y="772703"/>
            <a:ext cx="3339635" cy="4247246"/>
          </a:xfrm>
          <a:prstGeom prst="rect">
            <a:avLst/>
          </a:prstGeom>
          <a:noFill/>
          <a:ln w="57150">
            <a:solidFill>
              <a:srgbClr val="E6B9B8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667663E0-AA68-1D4D-9F5C-EB48ED6BE0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98664"/>
            <a:ext cx="4644008" cy="354483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50"/>
          </a:xfrm>
        </p:spPr>
        <p:txBody>
          <a:bodyPr>
            <a:normAutofit/>
          </a:bodyPr>
          <a:lstStyle/>
          <a:p>
            <a:r>
              <a:rPr lang="it-IT" altLang="it-IT" b="1" dirty="0">
                <a:solidFill>
                  <a:srgbClr val="800000"/>
                </a:solidFill>
              </a:rPr>
              <a:t>Il sistema nervoso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4316" y="1035851"/>
            <a:ext cx="8429684" cy="3143271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Il corpo umano è una struttura molto complessa e il suo centro di comando è il </a:t>
            </a:r>
            <a:r>
              <a:rPr lang="it-IT" sz="1600" b="1" dirty="0">
                <a:hlinkClick r:id="rId3"/>
              </a:rPr>
              <a:t>sistema nervoso </a:t>
            </a:r>
            <a:r>
              <a:rPr lang="it-IT" sz="1600" dirty="0"/>
              <a:t>. Come svolge le sue funzioni?</a:t>
            </a:r>
          </a:p>
          <a:p>
            <a:pPr>
              <a:buFont typeface="Wingdings" pitchFamily="2" charset="2"/>
              <a:buChar char="§"/>
            </a:pPr>
            <a:r>
              <a:rPr lang="it-IT" sz="1600" b="1" dirty="0"/>
              <a:t>Riceve</a:t>
            </a:r>
            <a:r>
              <a:rPr lang="it-IT" sz="1600" dirty="0"/>
              <a:t>, attraverso i </a:t>
            </a:r>
            <a:r>
              <a:rPr lang="it-IT" sz="1600" b="1" dirty="0"/>
              <a:t>recettori</a:t>
            </a:r>
            <a:r>
              <a:rPr lang="it-IT" sz="1600" dirty="0"/>
              <a:t>, informazioni sia dall’esterno sia dall’interno del corpo.</a:t>
            </a:r>
          </a:p>
          <a:p>
            <a:pPr>
              <a:buFont typeface="Wingdings" pitchFamily="2" charset="2"/>
              <a:buChar char="§"/>
            </a:pPr>
            <a:r>
              <a:rPr lang="it-IT" sz="1600" b="1" dirty="0"/>
              <a:t>Elabora </a:t>
            </a:r>
            <a:r>
              <a:rPr lang="it-IT" sz="1600" dirty="0"/>
              <a:t>le informazioni ricevute e, quando necessario, </a:t>
            </a:r>
            <a:br>
              <a:rPr lang="it-IT" sz="1600" dirty="0"/>
            </a:br>
            <a:r>
              <a:rPr lang="it-IT" sz="1600" dirty="0"/>
              <a:t>prepara delle risposte adeguate.</a:t>
            </a:r>
          </a:p>
          <a:p>
            <a:pPr>
              <a:buFont typeface="Wingdings" pitchFamily="2" charset="2"/>
              <a:buChar char="§"/>
            </a:pPr>
            <a:r>
              <a:rPr lang="it-IT" sz="1600" b="1" dirty="0"/>
              <a:t>Invia </a:t>
            </a:r>
            <a:r>
              <a:rPr lang="it-IT" sz="1600" dirty="0"/>
              <a:t>alle varie parti dell’organismo gli impulsi necessari</a:t>
            </a:r>
            <a:br>
              <a:rPr lang="it-IT" sz="1600" dirty="0"/>
            </a:br>
            <a:r>
              <a:rPr lang="it-IT" sz="1600" dirty="0"/>
              <a:t>per effettuare i diversi tipi di risposta.</a:t>
            </a:r>
          </a:p>
          <a:p>
            <a:pPr>
              <a:buFont typeface="Wingdings" pitchFamily="2" charset="2"/>
              <a:buChar char="§"/>
            </a:pPr>
            <a:r>
              <a:rPr lang="it-IT" sz="1600" dirty="0"/>
              <a:t>È anche la sede di altre funzioni molto complesse,</a:t>
            </a:r>
            <a:br>
              <a:rPr lang="it-IT" sz="1600" dirty="0"/>
            </a:br>
            <a:r>
              <a:rPr lang="it-IT" sz="1600" dirty="0"/>
              <a:t>come l’</a:t>
            </a:r>
            <a:r>
              <a:rPr lang="it-IT" sz="1600" b="1" dirty="0"/>
              <a:t>apprendimento</a:t>
            </a:r>
            <a:r>
              <a:rPr lang="it-IT" sz="1600" dirty="0"/>
              <a:t>, il </a:t>
            </a:r>
            <a:r>
              <a:rPr lang="it-IT" sz="1600" b="1" dirty="0"/>
              <a:t>ragionamento</a:t>
            </a:r>
            <a:r>
              <a:rPr lang="it-IT" sz="1600" dirty="0"/>
              <a:t>, il </a:t>
            </a:r>
            <a:r>
              <a:rPr lang="it-IT" sz="1600" b="1" dirty="0"/>
              <a:t>pensiero</a:t>
            </a:r>
            <a:r>
              <a:rPr lang="it-IT" sz="1600" dirty="0"/>
              <a:t>,</a:t>
            </a:r>
            <a:br>
              <a:rPr lang="it-IT" sz="1600" dirty="0"/>
            </a:br>
            <a:r>
              <a:rPr lang="it-IT" sz="1600" dirty="0"/>
              <a:t>il </a:t>
            </a:r>
            <a:r>
              <a:rPr lang="it-IT" sz="1600" b="1" dirty="0"/>
              <a:t>sonno</a:t>
            </a:r>
            <a:r>
              <a:rPr lang="it-IT" sz="1600" dirty="0"/>
              <a:t> e la </a:t>
            </a:r>
            <a:r>
              <a:rPr lang="it-IT" sz="1600" b="1" dirty="0"/>
              <a:t>memoria</a:t>
            </a:r>
            <a:r>
              <a:rPr lang="it-IT" sz="1600" dirty="0"/>
              <a:t>. </a:t>
            </a:r>
            <a:br>
              <a:rPr lang="it-IT" sz="1600" dirty="0"/>
            </a:br>
            <a:endParaRPr lang="it-IT" sz="1600" dirty="0">
              <a:solidFill>
                <a:srgbClr val="FF0000"/>
              </a:solidFill>
            </a:endParaRPr>
          </a:p>
          <a:p>
            <a:pPr>
              <a:buNone/>
            </a:pPr>
            <a:endParaRPr lang="it-IT" sz="1600" dirty="0"/>
          </a:p>
          <a:p>
            <a:pPr>
              <a:buNone/>
            </a:pPr>
            <a:endParaRPr lang="it-IT" sz="1600" dirty="0"/>
          </a:p>
          <a:p>
            <a:pPr>
              <a:buNone/>
            </a:pPr>
            <a:endParaRPr lang="it-IT" sz="1600" dirty="0"/>
          </a:p>
          <a:p>
            <a:pPr>
              <a:buNone/>
            </a:pPr>
            <a:br>
              <a:rPr lang="it-IT" sz="1400" dirty="0"/>
            </a:b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9EFC4B18-C20F-6C4E-95D4-0129420E70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41663A69-E238-E344-9C52-C2E1A2EF4C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89" t="32" r="-4816" b="32"/>
          <a:stretch/>
        </p:blipFill>
        <p:spPr>
          <a:xfrm>
            <a:off x="4355976" y="215345"/>
            <a:ext cx="4596991" cy="4712810"/>
          </a:xfrm>
          <a:prstGeom prst="rect">
            <a:avLst/>
          </a:prstGeom>
          <a:noFill/>
          <a:ln w="57150">
            <a:solidFill>
              <a:srgbClr val="E6B9B8"/>
            </a:solidFill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321453"/>
            <a:ext cx="8229600" cy="1890257"/>
          </a:xfrm>
        </p:spPr>
        <p:txBody>
          <a:bodyPr anchor="t" anchorCtr="0">
            <a:normAutofit/>
          </a:bodyPr>
          <a:lstStyle/>
          <a:p>
            <a:pPr algn="l">
              <a:lnSpc>
                <a:spcPts val="4380"/>
              </a:lnSpc>
            </a:pPr>
            <a:r>
              <a:rPr lang="it-IT" altLang="it-IT" b="1" dirty="0">
                <a:solidFill>
                  <a:srgbClr val="800000"/>
                </a:solidFill>
              </a:rPr>
              <a:t>Come è fatto </a:t>
            </a:r>
            <a:br>
              <a:rPr lang="it-IT" altLang="it-IT" b="1" dirty="0">
                <a:solidFill>
                  <a:srgbClr val="800000"/>
                </a:solidFill>
              </a:rPr>
            </a:br>
            <a:r>
              <a:rPr lang="it-IT" altLang="it-IT" b="1" dirty="0">
                <a:solidFill>
                  <a:srgbClr val="800000"/>
                </a:solidFill>
              </a:rPr>
              <a:t>il sistema </a:t>
            </a:r>
            <a:br>
              <a:rPr lang="it-IT" altLang="it-IT" b="1" dirty="0">
                <a:solidFill>
                  <a:srgbClr val="800000"/>
                </a:solidFill>
              </a:rPr>
            </a:br>
            <a:r>
              <a:rPr lang="it-IT" altLang="it-IT" b="1" dirty="0">
                <a:solidFill>
                  <a:srgbClr val="800000"/>
                </a:solidFill>
              </a:rPr>
              <a:t>nervoso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750" y="2217695"/>
            <a:ext cx="2736106" cy="1866223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it-IT" sz="1600" dirty="0"/>
              <a:t>Il sistema nervoso si suddivide in </a:t>
            </a:r>
            <a:r>
              <a:rPr lang="it-IT" sz="1600" b="1" dirty="0"/>
              <a:t>sistema nervoso centrale </a:t>
            </a:r>
            <a:r>
              <a:rPr lang="it-IT" sz="1600" dirty="0"/>
              <a:t>e </a:t>
            </a:r>
            <a:r>
              <a:rPr lang="it-IT" sz="1600" b="1" dirty="0"/>
              <a:t>sistema nervoso periferico </a:t>
            </a:r>
            <a:r>
              <a:rPr lang="it-IT" sz="1600" dirty="0"/>
              <a:t>ed è formato dal </a:t>
            </a:r>
            <a:r>
              <a:rPr lang="it-IT" sz="1600" b="1" dirty="0"/>
              <a:t>tessuto nervoso</a:t>
            </a:r>
            <a:r>
              <a:rPr lang="it-IT" sz="1600" dirty="0"/>
              <a:t>.</a:t>
            </a: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A1DDE894-CFE0-A046-A277-B30BC28F2A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974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4453"/>
            <a:ext cx="8229600" cy="857250"/>
          </a:xfrm>
        </p:spPr>
        <p:txBody>
          <a:bodyPr>
            <a:normAutofit/>
          </a:bodyPr>
          <a:lstStyle/>
          <a:p>
            <a:r>
              <a:rPr lang="it-IT" altLang="it-IT" b="1" dirty="0">
                <a:solidFill>
                  <a:srgbClr val="800000"/>
                </a:solidFill>
              </a:rPr>
              <a:t>Il tessuto nervoso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9950" y="1040614"/>
            <a:ext cx="2687874" cy="302433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1600" dirty="0"/>
              <a:t>Il tessuto nervoso è costituito dalle cellule nervose, i </a:t>
            </a:r>
            <a:r>
              <a:rPr lang="it-IT" sz="1600" b="1" dirty="0"/>
              <a:t>neuroni</a:t>
            </a:r>
            <a:r>
              <a:rPr lang="it-IT" sz="1600" dirty="0"/>
              <a:t>, e dalle </a:t>
            </a:r>
            <a:r>
              <a:rPr lang="it-IT" sz="1600" b="1" dirty="0"/>
              <a:t>cellule della glia </a:t>
            </a:r>
            <a:r>
              <a:rPr lang="it-IT" sz="1600" dirty="0"/>
              <a:t>o </a:t>
            </a:r>
            <a:r>
              <a:rPr lang="it-IT" sz="1600" b="1" dirty="0"/>
              <a:t>nevroglia</a:t>
            </a:r>
            <a:r>
              <a:rPr lang="it-IT" sz="1600" dirty="0"/>
              <a:t>, che sono in stretto contatto con i neuroni e hanno il compito di nutrirli, proteggerli ed eliminare le cellule non più attive. </a:t>
            </a:r>
          </a:p>
          <a:p>
            <a:pPr>
              <a:buNone/>
            </a:pPr>
            <a:endParaRPr lang="it-IT" sz="1600" dirty="0"/>
          </a:p>
          <a:p>
            <a:pPr>
              <a:buNone/>
            </a:pPr>
            <a:endParaRPr lang="it-IT" sz="1600" dirty="0"/>
          </a:p>
          <a:p>
            <a:pPr>
              <a:buNone/>
            </a:pPr>
            <a:endParaRPr lang="it-IT" sz="1600" dirty="0"/>
          </a:p>
          <a:p>
            <a:pPr>
              <a:buNone/>
            </a:pPr>
            <a:endParaRPr lang="it-IT" sz="1600" dirty="0"/>
          </a:p>
          <a:p>
            <a:pPr>
              <a:buNone/>
            </a:pPr>
            <a:br>
              <a:rPr lang="it-IT" sz="1400" dirty="0"/>
            </a:b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07AD75BF-76B8-6E42-8CDF-27977B2CBA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6D156A5-14A0-4F4F-9FC7-E7CB836E72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049">
            <a:off x="3457649" y="1326277"/>
            <a:ext cx="4509777" cy="342102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ttangolo 32">
            <a:extLst>
              <a:ext uri="{FF2B5EF4-FFF2-40B4-BE49-F238E27FC236}">
                <a16:creationId xmlns:a16="http://schemas.microsoft.com/office/drawing/2014/main" id="{292DE38B-92AD-D846-A6D9-B066557517CD}"/>
              </a:ext>
            </a:extLst>
          </p:cNvPr>
          <p:cNvSpPr>
            <a:spLocks noChangeArrowheads="1"/>
          </p:cNvSpPr>
          <p:nvPr/>
        </p:nvSpPr>
        <p:spPr bwMode="auto">
          <a:xfrm rot="21300000">
            <a:off x="2897383" y="3793678"/>
            <a:ext cx="833305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2DCDB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it-IT" altLang="it-IT" sz="1400" b="1" dirty="0"/>
              <a:t>Neurone</a:t>
            </a:r>
            <a:endParaRPr lang="it-IT" altLang="it-IT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A96703C9-33F4-0044-AE4C-378FBC9DB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9582"/>
            <a:ext cx="6264959" cy="380210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50"/>
          </a:xfrm>
        </p:spPr>
        <p:txBody>
          <a:bodyPr>
            <a:normAutofit/>
          </a:bodyPr>
          <a:lstStyle/>
          <a:p>
            <a:r>
              <a:rPr lang="it-IT" altLang="it-IT" b="1" dirty="0">
                <a:solidFill>
                  <a:srgbClr val="800000"/>
                </a:solidFill>
              </a:rPr>
              <a:t>Come è fatto il neurone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2" y="750100"/>
            <a:ext cx="7786742" cy="42007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1600" dirty="0"/>
              <a:t>Il neurone ha una struttura piuttosto complessa. È formato da: </a:t>
            </a:r>
            <a:br>
              <a:rPr lang="it-IT" sz="1600" dirty="0"/>
            </a:br>
            <a:endParaRPr lang="it-IT" sz="1600" dirty="0"/>
          </a:p>
          <a:p>
            <a:pPr>
              <a:buNone/>
            </a:pPr>
            <a:endParaRPr lang="it-IT" sz="1600" dirty="0"/>
          </a:p>
          <a:p>
            <a:pPr>
              <a:buNone/>
            </a:pPr>
            <a:br>
              <a:rPr lang="it-IT" sz="1400" dirty="0"/>
            </a:b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AC5898A8-4558-EF4A-A751-F748A1123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0282E94C-D6A6-1F4A-9F71-BECF58208E60}"/>
              </a:ext>
            </a:extLst>
          </p:cNvPr>
          <p:cNvSpPr txBox="1">
            <a:spLocks/>
          </p:cNvSpPr>
          <p:nvPr/>
        </p:nvSpPr>
        <p:spPr>
          <a:xfrm>
            <a:off x="5481778" y="3723878"/>
            <a:ext cx="3509562" cy="1419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None/>
            </a:pPr>
            <a:r>
              <a:rPr lang="it-IT" sz="1600" dirty="0"/>
              <a:t>L’assone ricoperto dalla guaina mielinica è chiamato anche </a:t>
            </a:r>
            <a:r>
              <a:rPr lang="it-IT" sz="1600" b="1" dirty="0"/>
              <a:t>fibra nervosa</a:t>
            </a:r>
            <a:r>
              <a:rPr lang="it-IT" sz="1600" dirty="0"/>
              <a:t>. </a:t>
            </a:r>
          </a:p>
          <a:p>
            <a:pPr marL="0">
              <a:spcBef>
                <a:spcPts val="0"/>
              </a:spcBef>
              <a:buNone/>
            </a:pPr>
            <a:r>
              <a:rPr lang="it-IT" sz="1600" dirty="0"/>
              <a:t>Un fascio di fibre nervose che hanno la stessa funzione, ricoperto da una guaina di tessuto connettivo, è un </a:t>
            </a:r>
            <a:r>
              <a:rPr lang="it-IT" sz="1600" b="1" dirty="0"/>
              <a:t>nervo</a:t>
            </a:r>
            <a:r>
              <a:rPr lang="it-IT" sz="1600" dirty="0"/>
              <a:t>.</a:t>
            </a:r>
            <a:endParaRPr lang="it-IT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57BBF87F-A8ED-4345-9BCE-ACB2BDDDE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34" y="1065212"/>
            <a:ext cx="7366000" cy="37338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0267"/>
            <a:ext cx="8229600" cy="857250"/>
          </a:xfrm>
        </p:spPr>
        <p:txBody>
          <a:bodyPr>
            <a:normAutofit/>
          </a:bodyPr>
          <a:lstStyle/>
          <a:p>
            <a:r>
              <a:rPr lang="it-IT" altLang="it-IT" b="1" dirty="0">
                <a:solidFill>
                  <a:srgbClr val="800000"/>
                </a:solidFill>
              </a:rPr>
              <a:t>I diversi tipi di neuroni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2" y="760367"/>
            <a:ext cx="4936632" cy="492085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I neuroni possono avere forme un po’ diverse a seconda della funzione che svolgono. </a:t>
            </a: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56AD7BF4-D127-E446-94FA-038DDFF742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48449496-0B49-4646-8D2D-9838E21AEE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4"/>
          <a:stretch/>
        </p:blipFill>
        <p:spPr>
          <a:xfrm>
            <a:off x="1444659" y="2079908"/>
            <a:ext cx="6340350" cy="295232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50"/>
          </a:xfrm>
        </p:spPr>
        <p:txBody>
          <a:bodyPr>
            <a:normAutofit/>
          </a:bodyPr>
          <a:lstStyle/>
          <a:p>
            <a:r>
              <a:rPr lang="it-IT" altLang="it-IT" b="1" dirty="0">
                <a:solidFill>
                  <a:srgbClr val="800000"/>
                </a:solidFill>
              </a:rPr>
              <a:t>Come funziona il neurone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2" y="750101"/>
            <a:ext cx="7786742" cy="16776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1600" dirty="0"/>
              <a:t>Le caratteristiche dei neuroni sono: </a:t>
            </a:r>
          </a:p>
          <a:p>
            <a:r>
              <a:rPr lang="it-IT" sz="1600" b="1" dirty="0"/>
              <a:t>eccitabilità</a:t>
            </a:r>
            <a:r>
              <a:rPr lang="it-IT" sz="1600" dirty="0"/>
              <a:t>, cioè la capacità di produrre corrente elettrica in risposta a uno stimolo;</a:t>
            </a:r>
          </a:p>
          <a:p>
            <a:r>
              <a:rPr lang="it-IT" sz="1600" b="1" dirty="0"/>
              <a:t>conducibilità</a:t>
            </a:r>
            <a:r>
              <a:rPr lang="it-IT" sz="1600" dirty="0"/>
              <a:t>, cioè la capacità di trasportare l’impulso elettrico.</a:t>
            </a:r>
          </a:p>
          <a:p>
            <a:pPr marL="0">
              <a:spcBef>
                <a:spcPts val="600"/>
              </a:spcBef>
              <a:buNone/>
            </a:pPr>
            <a:r>
              <a:rPr lang="it-IT" sz="1600" dirty="0"/>
              <a:t>L’impulso nervoso viaggia velocemente e sempre </a:t>
            </a:r>
            <a:r>
              <a:rPr lang="it-IT" sz="1600" b="1" dirty="0"/>
              <a:t>in una sola direzione</a:t>
            </a:r>
            <a:r>
              <a:rPr lang="it-IT" sz="1600" dirty="0"/>
              <a:t>: dai dendriti al corpo cellulare, dal corpo cellulare all’assone, dall’assone ai dendriti di un altro neurone. </a:t>
            </a: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A5C8F0F6-34AE-694B-AEB6-94C88A0211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E09683D-3B71-1441-9792-A3AFA3328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22" y="1141844"/>
            <a:ext cx="8089900" cy="37211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6237"/>
            <a:ext cx="8229600" cy="857250"/>
          </a:xfrm>
        </p:spPr>
        <p:txBody>
          <a:bodyPr>
            <a:normAutofit/>
          </a:bodyPr>
          <a:lstStyle/>
          <a:p>
            <a:r>
              <a:rPr lang="it-IT" altLang="it-IT" b="1" dirty="0">
                <a:solidFill>
                  <a:srgbClr val="800000"/>
                </a:solidFill>
              </a:rPr>
              <a:t>Le sinapsi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2" y="792057"/>
            <a:ext cx="7786742" cy="699574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it-IT" sz="1600" dirty="0"/>
              <a:t>Tra un neurone e l’altro non c’è contatto e la trasmissione dell’impulso nervoso da una cellula a quella vicina avviene attraverso la </a:t>
            </a:r>
            <a:r>
              <a:rPr lang="it-IT" sz="1600" b="1" dirty="0"/>
              <a:t>sinapsi</a:t>
            </a:r>
            <a:r>
              <a:rPr lang="it-IT" sz="1600" dirty="0"/>
              <a:t>. </a:t>
            </a:r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D95DB10E-25BF-EA48-8FA1-924AF872A3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C732B837-C644-3E4C-9B52-46913D3EC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53696"/>
            <a:ext cx="4716016" cy="308980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472" y="6237"/>
            <a:ext cx="8229600" cy="857250"/>
          </a:xfrm>
        </p:spPr>
        <p:txBody>
          <a:bodyPr>
            <a:normAutofit/>
          </a:bodyPr>
          <a:lstStyle/>
          <a:p>
            <a:r>
              <a:rPr lang="it-IT" altLang="it-IT" b="1" dirty="0">
                <a:solidFill>
                  <a:srgbClr val="800000"/>
                </a:solidFill>
              </a:rPr>
              <a:t>Il sistema nervoso centrale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2" y="792056"/>
            <a:ext cx="7786742" cy="35163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1600" dirty="0"/>
              <a:t>Il </a:t>
            </a:r>
            <a:r>
              <a:rPr lang="it-IT" sz="1600" b="1" dirty="0">
                <a:hlinkClick r:id="rId3"/>
              </a:rPr>
              <a:t>sistema nervoso centrale </a:t>
            </a:r>
            <a:r>
              <a:rPr lang="it-IT" sz="1600" dirty="0"/>
              <a:t>è formato da: </a:t>
            </a:r>
          </a:p>
          <a:p>
            <a:r>
              <a:rPr lang="it-IT" sz="1600" b="1" dirty="0"/>
              <a:t>encefalo</a:t>
            </a:r>
            <a:r>
              <a:rPr lang="it-IT" sz="1600" dirty="0"/>
              <a:t>, che si trova nella scatola cranica; </a:t>
            </a:r>
          </a:p>
          <a:p>
            <a:r>
              <a:rPr lang="it-IT" sz="1600" b="1" dirty="0"/>
              <a:t>midollo spinale</a:t>
            </a:r>
            <a:r>
              <a:rPr lang="it-IT" sz="1600" dirty="0"/>
              <a:t>, che si trova nel canale vertebrale.</a:t>
            </a:r>
          </a:p>
          <a:p>
            <a:pPr marL="0">
              <a:buNone/>
            </a:pPr>
            <a:r>
              <a:rPr lang="it-IT" sz="1600" dirty="0"/>
              <a:t>Entrambi sono fatti di </a:t>
            </a:r>
            <a:r>
              <a:rPr lang="it-IT" sz="1600" b="1" dirty="0"/>
              <a:t>sostanza grigia</a:t>
            </a:r>
            <a:r>
              <a:rPr lang="it-IT" sz="1600" dirty="0"/>
              <a:t>, che corrisponde ai corpi cellulari, e </a:t>
            </a:r>
            <a:r>
              <a:rPr lang="it-IT" sz="1600" b="1" dirty="0"/>
              <a:t>sostanza bianca</a:t>
            </a:r>
            <a:r>
              <a:rPr lang="it-IT" sz="1600" dirty="0"/>
              <a:t>, che è formata dalle fibre nervose, che sono coperte di mielina e appaiono più chiare.</a:t>
            </a:r>
          </a:p>
          <a:p>
            <a:pPr marL="0">
              <a:buNone/>
            </a:pPr>
            <a:endParaRPr lang="it-IT" sz="1600" dirty="0"/>
          </a:p>
          <a:p>
            <a:pPr marL="0">
              <a:buNone/>
            </a:pPr>
            <a:r>
              <a:rPr lang="it-IT" sz="1600" dirty="0"/>
              <a:t>L’</a:t>
            </a:r>
            <a:r>
              <a:rPr lang="it-IT" sz="1600" b="1" dirty="0"/>
              <a:t>encefalo </a:t>
            </a:r>
            <a:r>
              <a:rPr lang="it-IT" sz="1600" dirty="0"/>
              <a:t>è la sede di tutte le attività di </a:t>
            </a:r>
            <a:r>
              <a:rPr lang="it-IT" sz="1600" b="1" dirty="0"/>
              <a:t>pensiero</a:t>
            </a:r>
            <a:r>
              <a:rPr lang="it-IT" sz="1600" dirty="0"/>
              <a:t> </a:t>
            </a:r>
            <a:br>
              <a:rPr lang="it-IT" sz="1600" dirty="0"/>
            </a:br>
            <a:r>
              <a:rPr lang="it-IT" sz="1600" dirty="0"/>
              <a:t>e di </a:t>
            </a:r>
            <a:r>
              <a:rPr lang="it-IT" sz="1600" b="1" dirty="0"/>
              <a:t>coordinamento</a:t>
            </a:r>
            <a:r>
              <a:rPr lang="it-IT" sz="1600" dirty="0"/>
              <a:t> delle funzioni del nostro organismo. </a:t>
            </a:r>
            <a:br>
              <a:rPr lang="it-IT" sz="1600" dirty="0"/>
            </a:br>
            <a:r>
              <a:rPr lang="it-IT" sz="1600" dirty="0"/>
              <a:t>A sua volta è formato da tre parti:</a:t>
            </a:r>
          </a:p>
          <a:p>
            <a:r>
              <a:rPr lang="it-IT" sz="1600" dirty="0"/>
              <a:t> </a:t>
            </a:r>
            <a:r>
              <a:rPr lang="it-IT" sz="1600" b="1" dirty="0"/>
              <a:t>cervello</a:t>
            </a:r>
            <a:r>
              <a:rPr lang="it-IT" sz="1600" dirty="0"/>
              <a:t>;</a:t>
            </a:r>
          </a:p>
          <a:p>
            <a:r>
              <a:rPr lang="it-IT" sz="1600" dirty="0"/>
              <a:t> </a:t>
            </a:r>
            <a:r>
              <a:rPr lang="it-IT" sz="1600" b="1" dirty="0"/>
              <a:t>cervelletto</a:t>
            </a:r>
            <a:r>
              <a:rPr lang="it-IT" sz="1600" dirty="0"/>
              <a:t>;</a:t>
            </a:r>
          </a:p>
          <a:p>
            <a:r>
              <a:rPr lang="it-IT" sz="1600" dirty="0"/>
              <a:t> </a:t>
            </a:r>
            <a:r>
              <a:rPr lang="it-IT" sz="1600" b="1" dirty="0"/>
              <a:t>midollo allungato</a:t>
            </a:r>
            <a:r>
              <a:rPr lang="it-IT" sz="1600" dirty="0"/>
              <a:t>. </a:t>
            </a:r>
          </a:p>
          <a:p>
            <a:pPr>
              <a:buNone/>
            </a:pPr>
            <a:endParaRPr lang="it-IT" sz="1600" dirty="0"/>
          </a:p>
          <a:p>
            <a:pPr>
              <a:buNone/>
            </a:pPr>
            <a:endParaRPr lang="it-IT" sz="1600" dirty="0"/>
          </a:p>
          <a:p>
            <a:pPr>
              <a:buNone/>
            </a:pPr>
            <a:br>
              <a:rPr lang="it-IT" sz="1600" dirty="0"/>
            </a:br>
            <a:endParaRPr lang="it-IT" sz="1600" dirty="0"/>
          </a:p>
          <a:p>
            <a:pPr>
              <a:buNone/>
            </a:pPr>
            <a:endParaRPr lang="it-IT" sz="1600" dirty="0"/>
          </a:p>
          <a:p>
            <a:pPr>
              <a:buNone/>
            </a:pPr>
            <a:br>
              <a:rPr lang="it-IT" sz="1400" dirty="0"/>
            </a:br>
            <a:endParaRPr lang="it-IT" sz="1400" dirty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br>
              <a:rPr lang="it-IT" sz="1400" dirty="0"/>
            </a:br>
            <a:br>
              <a:rPr lang="it-IT" sz="1400" dirty="0"/>
            </a:br>
            <a:endParaRPr lang="it-IT" sz="1400" dirty="0"/>
          </a:p>
        </p:txBody>
      </p:sp>
      <p:pic>
        <p:nvPicPr>
          <p:cNvPr id="4" name="Immagine 47" descr="logo LATTES OK nero.jpg">
            <a:extLst>
              <a:ext uri="{FF2B5EF4-FFF2-40B4-BE49-F238E27FC236}">
                <a16:creationId xmlns:a16="http://schemas.microsoft.com/office/drawing/2014/main" id="{5C57FFF7-7114-9A49-A78D-2B416CB4E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587875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Microsoft Office PowerPoint</Application>
  <PresentationFormat>Presentazione su schermo (16:9)</PresentationFormat>
  <Paragraphs>118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Tema di Office</vt:lpstr>
      <vt:lpstr>Presentazione standard di PowerPoint</vt:lpstr>
      <vt:lpstr>Il sistema nervoso</vt:lpstr>
      <vt:lpstr>Come è fatto  il sistema  nervoso</vt:lpstr>
      <vt:lpstr>Il tessuto nervoso</vt:lpstr>
      <vt:lpstr>Come è fatto il neurone</vt:lpstr>
      <vt:lpstr>I diversi tipi di neuroni</vt:lpstr>
      <vt:lpstr>Come funziona il neurone</vt:lpstr>
      <vt:lpstr>Le sinapsi</vt:lpstr>
      <vt:lpstr>Il sistema nervoso centrale</vt:lpstr>
      <vt:lpstr>Il cervello</vt:lpstr>
      <vt:lpstr>Il cervello</vt:lpstr>
      <vt:lpstr>Cervelletto e midollo allungato</vt:lpstr>
      <vt:lpstr>Il midollo spinale</vt:lpstr>
      <vt:lpstr>Il midollo spinale</vt:lpstr>
      <vt:lpstr>Il sistema nervoso periferico</vt:lpstr>
      <vt:lpstr>Presentazione standard di PowerPoint</vt:lpstr>
      <vt:lpstr>Il sistema nervoso periferico</vt:lpstr>
      <vt:lpstr>Il sistema endocrino</vt:lpstr>
      <vt:lpstr>Le ghiandole endocrine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respirazione</dc:title>
  <dc:creator>Carmela Giglio</dc:creator>
  <cp:lastModifiedBy>Lattes Editori</cp:lastModifiedBy>
  <cp:revision>170</cp:revision>
  <dcterms:created xsi:type="dcterms:W3CDTF">2020-03-17T13:59:37Z</dcterms:created>
  <dcterms:modified xsi:type="dcterms:W3CDTF">2021-03-09T12:37:26Z</dcterms:modified>
</cp:coreProperties>
</file>